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59" r:id="rId4"/>
    <p:sldId id="257" r:id="rId5"/>
    <p:sldId id="263" r:id="rId6"/>
    <p:sldId id="265" r:id="rId7"/>
    <p:sldId id="261" r:id="rId8"/>
    <p:sldId id="264" r:id="rId9"/>
    <p:sldId id="267" r:id="rId10"/>
    <p:sldId id="268" r:id="rId11"/>
    <p:sldId id="269" r:id="rId12"/>
    <p:sldId id="271" r:id="rId13"/>
    <p:sldId id="262" r:id="rId14"/>
    <p:sldId id="272" r:id="rId15"/>
    <p:sldId id="273" r:id="rId16"/>
    <p:sldId id="260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9"/>
    <p:restoredTop sz="94674"/>
  </p:normalViewPr>
  <p:slideViewPr>
    <p:cSldViewPr snapToGrid="0" snapToObjects="1">
      <p:cViewPr varScale="1">
        <p:scale>
          <a:sx n="145" d="100"/>
          <a:sy n="145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hyperlink" Target="https://www.mysql.com/products/workbench/" TargetMode="External"/><Relationship Id="rId7" Type="http://schemas.openxmlformats.org/officeDocument/2006/relationships/image" Target="../media/image34.tiff"/><Relationship Id="rId2" Type="http://schemas.openxmlformats.org/officeDocument/2006/relationships/hyperlink" Target="https://github.com/alaydeliwala/manic-monday-dem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hyperlink" Target="https://spring.io/guides/gs/accessing-data-mysql/" TargetMode="External"/><Relationship Id="rId4" Type="http://schemas.openxmlformats.org/officeDocument/2006/relationships/hyperlink" Target="https://docs.spring.io/spring-boot/docs/current/reference/html/getting-started-first-application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5DCD-22A5-0A4E-96D4-15BB3E29F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venir Medium" panose="02000503020000020003" pitchFamily="2" charset="0"/>
              </a:rPr>
              <a:t>JAVA Spring Boot &amp; MySQL</a:t>
            </a:r>
            <a:br>
              <a:rPr lang="en-US" dirty="0">
                <a:latin typeface="Avenir Medium" panose="02000503020000020003" pitchFamily="2" charset="0"/>
              </a:rPr>
            </a:br>
            <a:r>
              <a:rPr lang="en-US" sz="1800" dirty="0">
                <a:latin typeface="Avenir Medium" panose="02000503020000020003" pitchFamily="2" charset="0"/>
              </a:rPr>
              <a:t>using Hibernate</a:t>
            </a:r>
            <a:endParaRPr lang="en-US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4EA8C-936C-F343-A8E6-F2CC3C21F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Alay Deliwala</a:t>
            </a:r>
          </a:p>
        </p:txBody>
      </p:sp>
    </p:spTree>
    <p:extLst>
      <p:ext uri="{BB962C8B-B14F-4D97-AF65-F5344CB8AC3E}">
        <p14:creationId xmlns:p14="http://schemas.microsoft.com/office/powerpoint/2010/main" val="174947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3B674F14-17CB-E84F-AEC0-8ECABAEE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17" y="1314832"/>
            <a:ext cx="6331457" cy="2446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94D86-942A-C04B-B917-F1C66AC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560" y="363231"/>
            <a:ext cx="7729728" cy="601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Creating a Book CRUDREPOSITORY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D6D7C-B7E2-354F-87FF-0AB95A0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4" y="1147456"/>
            <a:ext cx="1814582" cy="2875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CA90F4-6736-ED4E-BA88-59E5C44EB490}"/>
              </a:ext>
            </a:extLst>
          </p:cNvPr>
          <p:cNvSpPr txBox="1"/>
          <p:nvPr/>
        </p:nvSpPr>
        <p:spPr>
          <a:xfrm>
            <a:off x="7697740" y="3905005"/>
            <a:ext cx="4366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Common CrudRepository Methods</a:t>
            </a:r>
          </a:p>
          <a:p>
            <a:r>
              <a:rPr lang="en-US" dirty="0">
                <a:latin typeface="Avenir Roman" panose="02000503020000020003" pitchFamily="2" charset="0"/>
              </a:rPr>
              <a:t>Insert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save(S entity)</a:t>
            </a:r>
          </a:p>
          <a:p>
            <a:r>
              <a:rPr lang="en-US" dirty="0">
                <a:latin typeface="Avenir Roman" panose="02000503020000020003" pitchFamily="2" charset="0"/>
              </a:rPr>
              <a:t>Look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findById(ID id)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findAll()</a:t>
            </a:r>
            <a:endParaRPr lang="en-US" dirty="0"/>
          </a:p>
          <a:p>
            <a:r>
              <a:rPr lang="en-US" dirty="0">
                <a:latin typeface="Avenir Roman" panose="02000503020000020003" pitchFamily="2" charset="0"/>
              </a:rPr>
              <a:t>Delete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delete(T entity)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deleteById(ID id)</a:t>
            </a:r>
          </a:p>
          <a:p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F9B300-79B6-CD4F-87C0-E3D3DE015878}"/>
              </a:ext>
            </a:extLst>
          </p:cNvPr>
          <p:cNvCxnSpPr/>
          <p:nvPr/>
        </p:nvCxnSpPr>
        <p:spPr>
          <a:xfrm>
            <a:off x="7397373" y="2754775"/>
            <a:ext cx="0" cy="27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AF785BB-A210-D242-934B-F60610E1B79D}"/>
              </a:ext>
            </a:extLst>
          </p:cNvPr>
          <p:cNvSpPr txBox="1"/>
          <p:nvPr/>
        </p:nvSpPr>
        <p:spPr>
          <a:xfrm>
            <a:off x="938700" y="4316413"/>
            <a:ext cx="6458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Roman" panose="02000503020000020003" pitchFamily="2" charset="0"/>
              </a:rPr>
              <a:t>BookRepository.java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The </a:t>
            </a:r>
            <a:r>
              <a:rPr lang="en-US" b="1" dirty="0">
                <a:latin typeface="Avenir Roman" panose="02000503020000020003" pitchFamily="2" charset="0"/>
              </a:rPr>
              <a:t>CrudRepository</a:t>
            </a:r>
            <a:r>
              <a:rPr lang="en-US" dirty="0">
                <a:latin typeface="Avenir Roman" panose="02000503020000020003" pitchFamily="2" charset="0"/>
              </a:rPr>
              <a:t> interface allows you to create, read, update and delete records without having to define your own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This will be automatically implemented by Spring in a bean with the same name with changing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BookRepository  </a:t>
            </a:r>
            <a:r>
              <a:rPr lang="en-US" dirty="0">
                <a:latin typeface="Baghdad" pitchFamily="2" charset="-78"/>
                <a:ea typeface="Ayuthaya" pitchFamily="2" charset="-34"/>
                <a:cs typeface="Baghdad" pitchFamily="2" charset="-78"/>
              </a:rPr>
              <a:t>-&gt;</a:t>
            </a:r>
            <a:r>
              <a:rPr lang="en-US" dirty="0">
                <a:latin typeface="Avenir Roman" panose="02000503020000020003" pitchFamily="2" charset="0"/>
              </a:rPr>
              <a:t> bookRepository</a:t>
            </a:r>
          </a:p>
          <a:p>
            <a:endParaRPr lang="en-US" dirty="0">
              <a:latin typeface="Avenir Roman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0D60DE-9E7E-1248-807B-5BE6325433D9}"/>
              </a:ext>
            </a:extLst>
          </p:cNvPr>
          <p:cNvCxnSpPr>
            <a:cxnSpLocks/>
          </p:cNvCxnSpPr>
          <p:nvPr/>
        </p:nvCxnSpPr>
        <p:spPr>
          <a:xfrm flipH="1">
            <a:off x="7397373" y="2754775"/>
            <a:ext cx="2591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D1A4127-90A2-874A-B6DE-7705EE664702}"/>
              </a:ext>
            </a:extLst>
          </p:cNvPr>
          <p:cNvSpPr txBox="1"/>
          <p:nvPr/>
        </p:nvSpPr>
        <p:spPr>
          <a:xfrm>
            <a:off x="9996954" y="2365362"/>
            <a:ext cx="199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Roman" panose="02000503020000020003" pitchFamily="2" charset="0"/>
              </a:rPr>
              <a:t>Type of object that will be stored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236920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213CB17-72F6-F84E-A299-8B7C5E62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49" y="1163932"/>
            <a:ext cx="4588223" cy="5421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94D86-942A-C04B-B917-F1C66AC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560" y="363231"/>
            <a:ext cx="7729728" cy="601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Main Controller and Routing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1A3DCF-9AA8-804D-B199-5A1FC4528990}"/>
              </a:ext>
            </a:extLst>
          </p:cNvPr>
          <p:cNvGrpSpPr/>
          <p:nvPr/>
        </p:nvGrpSpPr>
        <p:grpSpPr>
          <a:xfrm>
            <a:off x="6540311" y="1552783"/>
            <a:ext cx="1972421" cy="350158"/>
            <a:chOff x="3161490" y="2986392"/>
            <a:chExt cx="3394956" cy="163424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96C6EC0-302B-2042-BFB2-05E1896B9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7B001E-189A-4845-BBC0-B80373F4FE90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FF634F-A7BF-AD4D-9B12-2E634FE41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64F2C7-2EF5-1E4D-BE3B-3C6F50246C9A}"/>
                </a:ext>
              </a:extLst>
            </p:cNvPr>
            <p:cNvCxnSpPr/>
            <p:nvPr/>
          </p:nvCxnSpPr>
          <p:spPr>
            <a:xfrm>
              <a:off x="3978617" y="4106097"/>
              <a:ext cx="2577829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CB1C69-DCA5-E040-BF07-12BC917181EC}"/>
              </a:ext>
            </a:extLst>
          </p:cNvPr>
          <p:cNvGrpSpPr/>
          <p:nvPr/>
        </p:nvGrpSpPr>
        <p:grpSpPr>
          <a:xfrm>
            <a:off x="6540311" y="1987902"/>
            <a:ext cx="1972421" cy="1062977"/>
            <a:chOff x="3161490" y="2986392"/>
            <a:chExt cx="3394956" cy="163424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B57CFA-6844-DB4C-8467-AA37CC2B5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E03CEFD-3E6D-154C-8A59-45208059012D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1F833A-0F2D-BA45-8E64-97D09E590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3DCCE2-38E1-6F4B-873B-908326D5563C}"/>
                </a:ext>
              </a:extLst>
            </p:cNvPr>
            <p:cNvCxnSpPr/>
            <p:nvPr/>
          </p:nvCxnSpPr>
          <p:spPr>
            <a:xfrm>
              <a:off x="3978617" y="3823914"/>
              <a:ext cx="2577829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5CA9C-0EC7-BD47-AD6E-B5E5D0DEA85B}"/>
              </a:ext>
            </a:extLst>
          </p:cNvPr>
          <p:cNvSpPr txBox="1"/>
          <p:nvPr/>
        </p:nvSpPr>
        <p:spPr>
          <a:xfrm>
            <a:off x="8288724" y="1615818"/>
            <a:ext cx="321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Initializes the book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626F54-EE77-2C41-96C3-47ECB5489AD3}"/>
              </a:ext>
            </a:extLst>
          </p:cNvPr>
          <p:cNvSpPr txBox="1"/>
          <p:nvPr/>
        </p:nvSpPr>
        <p:spPr>
          <a:xfrm>
            <a:off x="8565264" y="2073421"/>
            <a:ext cx="322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Calling this route with the correct    parameters will add a book to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01584-548E-E140-BC0A-08D2F50B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3" y="1147456"/>
            <a:ext cx="1826157" cy="287619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E37D0-41C1-7A4E-A418-20DBD9EC5331}"/>
              </a:ext>
            </a:extLst>
          </p:cNvPr>
          <p:cNvCxnSpPr>
            <a:cxnSpLocks/>
          </p:cNvCxnSpPr>
          <p:nvPr/>
        </p:nvCxnSpPr>
        <p:spPr>
          <a:xfrm flipH="1">
            <a:off x="6855672" y="1342664"/>
            <a:ext cx="17143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9E81C-A42E-264F-B6C7-207B9CA7E618}"/>
              </a:ext>
            </a:extLst>
          </p:cNvPr>
          <p:cNvSpPr txBox="1"/>
          <p:nvPr/>
        </p:nvSpPr>
        <p:spPr>
          <a:xfrm>
            <a:off x="9676435" y="12500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3F5A8-F9DE-DA4D-B3D1-F2C2C465769B}"/>
              </a:ext>
            </a:extLst>
          </p:cNvPr>
          <p:cNvSpPr txBox="1"/>
          <p:nvPr/>
        </p:nvSpPr>
        <p:spPr>
          <a:xfrm>
            <a:off x="8565264" y="1157468"/>
            <a:ext cx="3091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Shows the initial controller routing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5A0F3-29F3-2045-9741-931C3ED4A646}"/>
              </a:ext>
            </a:extLst>
          </p:cNvPr>
          <p:cNvSpPr txBox="1"/>
          <p:nvPr/>
        </p:nvSpPr>
        <p:spPr>
          <a:xfrm>
            <a:off x="7236970" y="3250763"/>
            <a:ext cx="4657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MainController.java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class where all the routing is done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Can’t map 2 requests to the same URL unless they are a GET and a POST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Responses are returned in 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5FDCF7-AE16-E644-9663-3189690C0F25}"/>
              </a:ext>
            </a:extLst>
          </p:cNvPr>
          <p:cNvSpPr txBox="1"/>
          <p:nvPr/>
        </p:nvSpPr>
        <p:spPr>
          <a:xfrm>
            <a:off x="7236970" y="4859569"/>
            <a:ext cx="4901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HTTP Requests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localhost:8080/demo/addBook?name=1984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Adds the book “1984” to the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localhost:8080/demo/all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Returns all the books in the database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2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2C5984-AFB9-A748-B718-C2983EC1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33" y="1351284"/>
            <a:ext cx="6060781" cy="2510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94D86-942A-C04B-B917-F1C66AC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560" y="363231"/>
            <a:ext cx="7729728" cy="601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Making the Application Executable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F785BB-A210-D242-934B-F60610E1B79D}"/>
              </a:ext>
            </a:extLst>
          </p:cNvPr>
          <p:cNvSpPr txBox="1"/>
          <p:nvPr/>
        </p:nvSpPr>
        <p:spPr>
          <a:xfrm>
            <a:off x="589077" y="4342706"/>
            <a:ext cx="64586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latin typeface="Avenir Roman" panose="02000503020000020003" pitchFamily="2" charset="0"/>
              </a:rPr>
              <a:t>Application.java</a:t>
            </a:r>
            <a:endParaRPr lang="en-US" b="1" dirty="0">
              <a:latin typeface="Avenir Roman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Spring-Boot packages everything in a single, executable </a:t>
            </a:r>
            <a:r>
              <a:rPr lang="en-US" b="1" dirty="0">
                <a:latin typeface="Avenir Roman" panose="02000503020000020003" pitchFamily="2" charset="0"/>
              </a:rPr>
              <a:t>JAR file</a:t>
            </a:r>
            <a:r>
              <a:rPr lang="en-US" dirty="0">
                <a:latin typeface="Avenir Roman" panose="02000503020000020003" pitchFamily="2" charset="0"/>
              </a:rPr>
              <a:t>, driven by a good old Java main() method.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The packaging is done by </a:t>
            </a:r>
            <a:r>
              <a:rPr lang="en-US" b="1" dirty="0">
                <a:latin typeface="Avenir Roman" panose="02000503020000020003" pitchFamily="2" charset="0"/>
              </a:rPr>
              <a:t>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Spring embeds the </a:t>
            </a:r>
            <a:r>
              <a:rPr lang="en-US" b="1" dirty="0">
                <a:latin typeface="Avenir Roman" panose="02000503020000020003" pitchFamily="2" charset="0"/>
              </a:rPr>
              <a:t>Tomcat servlet container </a:t>
            </a:r>
            <a:r>
              <a:rPr lang="en-US" dirty="0">
                <a:latin typeface="Avenir Roman" panose="02000503020000020003" pitchFamily="2" charset="0"/>
              </a:rPr>
              <a:t>as the HTTP runtime, instead of deploying to an external instance.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E427F-8154-CB41-8185-3D6536D3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6" y="1177912"/>
            <a:ext cx="1764590" cy="2727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467E-FD2A-3940-A557-651B254A2554}"/>
              </a:ext>
            </a:extLst>
          </p:cNvPr>
          <p:cNvSpPr txBox="1"/>
          <p:nvPr/>
        </p:nvSpPr>
        <p:spPr>
          <a:xfrm>
            <a:off x="7328647" y="4436835"/>
            <a:ext cx="46044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Roman" panose="02000503020000020003" pitchFamily="2" charset="0"/>
              </a:rPr>
              <a:t>Running the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venir Roman" panose="02000503020000020003" pitchFamily="2" charset="0"/>
              </a:rPr>
              <a:t>mvn</a:t>
            </a:r>
            <a:r>
              <a:rPr lang="en-US" dirty="0">
                <a:latin typeface="Avenir Roman" panose="02000503020000020003" pitchFamily="2" charset="0"/>
              </a:rPr>
              <a:t> clean install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Downloads the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venir Roman" panose="02000503020000020003" pitchFamily="2" charset="0"/>
              </a:rPr>
              <a:t>mvn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r>
              <a:rPr lang="en-US" dirty="0" err="1">
                <a:latin typeface="Avenir Roman" panose="02000503020000020003" pitchFamily="2" charset="0"/>
              </a:rPr>
              <a:t>spring-boot:run</a:t>
            </a:r>
            <a:endParaRPr lang="en-US" dirty="0">
              <a:latin typeface="Avenir Roman" panose="02000503020000020003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Starts the server</a:t>
            </a:r>
          </a:p>
        </p:txBody>
      </p:sp>
    </p:spTree>
    <p:extLst>
      <p:ext uri="{BB962C8B-B14F-4D97-AF65-F5344CB8AC3E}">
        <p14:creationId xmlns:p14="http://schemas.microsoft.com/office/powerpoint/2010/main" val="179372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B6B8-39AE-4240-BB60-65ECF89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4" y="551739"/>
            <a:ext cx="7729728" cy="563166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2C4E5-777F-BF41-AD77-C33AE8F3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545" y="2312362"/>
            <a:ext cx="3920344" cy="1807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47082-B4BB-F24B-8304-8836B022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25" y="2251768"/>
            <a:ext cx="3493563" cy="1807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F3143-9A07-DB4A-BB87-E980F00D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18" y="5086914"/>
            <a:ext cx="5063362" cy="1563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6948DD-8F84-B447-B954-236BEBE645C2}"/>
              </a:ext>
            </a:extLst>
          </p:cNvPr>
          <p:cNvSpPr txBox="1"/>
          <p:nvPr/>
        </p:nvSpPr>
        <p:spPr>
          <a:xfrm>
            <a:off x="775504" y="1307933"/>
            <a:ext cx="4273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 to One Relationship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user has a unique user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OneToOne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49BCD-0B9C-3C4C-B493-692EC3FBD06F}"/>
              </a:ext>
            </a:extLst>
          </p:cNvPr>
          <p:cNvSpPr txBox="1"/>
          <p:nvPr/>
        </p:nvSpPr>
        <p:spPr>
          <a:xfrm>
            <a:off x="6950414" y="1365812"/>
            <a:ext cx="4372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 to Many Relationship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post can have many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OneToMany</a:t>
            </a:r>
            <a:r>
              <a:rPr lang="en-US" dirty="0"/>
              <a:t> &amp; @</a:t>
            </a:r>
            <a:r>
              <a:rPr lang="en-US" dirty="0" err="1"/>
              <a:t>ManyToOne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10B03-7EFA-9247-82BA-9F3C729176EC}"/>
              </a:ext>
            </a:extLst>
          </p:cNvPr>
          <p:cNvSpPr txBox="1"/>
          <p:nvPr/>
        </p:nvSpPr>
        <p:spPr>
          <a:xfrm>
            <a:off x="2841101" y="4120891"/>
            <a:ext cx="6509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Many to Many Relationship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post can have many tags and a tag can have multiple posts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ManyToMany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0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B6B8-39AE-4240-BB60-65ECF89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263" y="618595"/>
            <a:ext cx="8039467" cy="563166"/>
          </a:xfrm>
        </p:spPr>
        <p:txBody>
          <a:bodyPr>
            <a:normAutofit fontScale="90000"/>
          </a:bodyPr>
          <a:lstStyle/>
          <a:p>
            <a:r>
              <a:rPr lang="en-US" dirty="0"/>
              <a:t>Demo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891A8-D840-F34C-9493-1FC1F771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" y="1803059"/>
            <a:ext cx="7725329" cy="3595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3F844F-C31D-2E43-A246-0EB196482953}"/>
              </a:ext>
            </a:extLst>
          </p:cNvPr>
          <p:cNvSpPr txBox="1"/>
          <p:nvPr/>
        </p:nvSpPr>
        <p:spPr>
          <a:xfrm>
            <a:off x="2149674" y="5476670"/>
            <a:ext cx="344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PK: Primary Key    FK: Foreign Key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477D6-4D3B-084A-BD65-75B3C27204D3}"/>
              </a:ext>
            </a:extLst>
          </p:cNvPr>
          <p:cNvSpPr txBox="1"/>
          <p:nvPr/>
        </p:nvSpPr>
        <p:spPr>
          <a:xfrm>
            <a:off x="7704305" y="2522062"/>
            <a:ext cx="4069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 An </a:t>
            </a:r>
            <a:r>
              <a:rPr lang="en-US" b="1" dirty="0"/>
              <a:t>Author</a:t>
            </a:r>
            <a:r>
              <a:rPr lang="en-US" dirty="0"/>
              <a:t> has many </a:t>
            </a:r>
            <a:r>
              <a:rPr lang="en-US" b="1" dirty="0"/>
              <a:t>Books</a:t>
            </a:r>
          </a:p>
          <a:p>
            <a:endParaRPr lang="en-US" b="1" dirty="0"/>
          </a:p>
          <a:p>
            <a:r>
              <a:rPr lang="en-US" b="1" dirty="0"/>
              <a:t>Mapping: </a:t>
            </a:r>
            <a:r>
              <a:rPr lang="en-US" dirty="0"/>
              <a:t>One To Many Relationship</a:t>
            </a:r>
          </a:p>
          <a:p>
            <a:endParaRPr lang="en-US" dirty="0"/>
          </a:p>
          <a:p>
            <a:r>
              <a:rPr lang="en-US" dirty="0"/>
              <a:t>Every book will have a foreign key </a:t>
            </a:r>
          </a:p>
          <a:p>
            <a:r>
              <a:rPr lang="en-US" dirty="0"/>
              <a:t>referencing the primary key of the author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0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456E-44D9-9540-86ED-9CD80940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5586"/>
            <a:ext cx="7729728" cy="7181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USE Spring </a:t>
            </a:r>
            <a:r>
              <a:rPr lang="en-US" dirty="0" err="1"/>
              <a:t>BooT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4C4A4-04E1-8E44-8932-AF2282670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044" y="1899152"/>
            <a:ext cx="3608962" cy="3513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E8843-0FC3-F147-A983-6A8CF825AD5A}"/>
              </a:ext>
            </a:extLst>
          </p:cNvPr>
          <p:cNvSpPr txBox="1"/>
          <p:nvPr/>
        </p:nvSpPr>
        <p:spPr>
          <a:xfrm>
            <a:off x="909556" y="2147790"/>
            <a:ext cx="62597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Spring Boot makes it easy to create production-grade applications and services with minimal configuration.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Easy way to utilize the tools provided by the </a:t>
            </a:r>
            <a:r>
              <a:rPr lang="en-US" sz="2000" b="1" dirty="0"/>
              <a:t>Spring Framework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of the art Web MVC framework for building web applications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Easy to use but has powerful database transaction management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352487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19CA-BE71-E142-8FEC-EC60C935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5586"/>
            <a:ext cx="7729728" cy="718193"/>
          </a:xfrm>
        </p:spPr>
        <p:txBody>
          <a:bodyPr>
            <a:normAutofit fontScale="90000"/>
          </a:bodyPr>
          <a:lstStyle/>
          <a:p>
            <a:r>
              <a:rPr lang="en-US" dirty="0"/>
              <a:t>Utilizing Docker &amp; OpenShift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A240-2654-D045-BDF2-4DEB61A8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9" y="1517716"/>
            <a:ext cx="10845144" cy="46568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Docker</a:t>
            </a:r>
          </a:p>
          <a:p>
            <a:pPr lvl="1"/>
            <a:r>
              <a:rPr lang="en-US" dirty="0"/>
              <a:t>Requires very little configuration</a:t>
            </a:r>
          </a:p>
          <a:p>
            <a:pPr marL="800100" lvl="2" indent="-342900">
              <a:buAutoNum type="arabicPeriod"/>
            </a:pPr>
            <a:r>
              <a:rPr lang="en-US" dirty="0"/>
              <a:t>Add the Docker dependencies to the </a:t>
            </a:r>
            <a:r>
              <a:rPr lang="en-US" dirty="0" err="1"/>
              <a:t>pom.xml</a:t>
            </a:r>
            <a:r>
              <a:rPr lang="en-US" dirty="0"/>
              <a:t> file</a:t>
            </a:r>
          </a:p>
          <a:p>
            <a:pPr marL="800100" lvl="2" indent="-342900">
              <a:buAutoNum type="arabicPeriod"/>
            </a:pPr>
            <a:r>
              <a:rPr lang="en-US" dirty="0"/>
              <a:t>Add a </a:t>
            </a:r>
            <a:r>
              <a:rPr lang="en-US" dirty="0" err="1"/>
              <a:t>Dockerfile</a:t>
            </a:r>
            <a:endParaRPr lang="en-US" dirty="0"/>
          </a:p>
          <a:p>
            <a:pPr marL="800100" lvl="2" indent="-342900">
              <a:buFont typeface="Arial" panose="020B0604020202020204" pitchFamily="34" charset="0"/>
              <a:buAutoNum type="arabicPeriod"/>
            </a:pPr>
            <a:r>
              <a:rPr lang="en-US" dirty="0"/>
              <a:t>Build your project (</a:t>
            </a:r>
            <a:r>
              <a:rPr lang="en-US" i="1" dirty="0" err="1"/>
              <a:t>mvn</a:t>
            </a:r>
            <a:r>
              <a:rPr lang="en-US" i="1" dirty="0"/>
              <a:t> clean install package </a:t>
            </a:r>
            <a:r>
              <a:rPr lang="en-US" i="1" dirty="0" err="1"/>
              <a:t>docker:build</a:t>
            </a:r>
            <a:r>
              <a:rPr lang="en-US" i="1" dirty="0"/>
              <a:t> –X)</a:t>
            </a:r>
          </a:p>
          <a:p>
            <a:pPr marL="800100" lvl="2" indent="-342900">
              <a:buFont typeface="Arial" panose="020B0604020202020204" pitchFamily="34" charset="0"/>
              <a:buAutoNum type="arabicPeriod"/>
            </a:pPr>
            <a:r>
              <a:rPr lang="en-US" dirty="0"/>
              <a:t>Tag your image (</a:t>
            </a:r>
            <a:r>
              <a:rPr lang="en-US" i="1" dirty="0"/>
              <a:t>docker tag </a:t>
            </a:r>
            <a:r>
              <a:rPr lang="en-US" i="1" dirty="0" err="1"/>
              <a:t>MMDemo</a:t>
            </a:r>
            <a:r>
              <a:rPr lang="en-US" i="1" dirty="0"/>
              <a:t> </a:t>
            </a:r>
            <a:r>
              <a:rPr lang="en-US" i="1" dirty="0" err="1"/>
              <a:t>alaydeliwala</a:t>
            </a:r>
            <a:r>
              <a:rPr lang="en-US" i="1" dirty="0"/>
              <a:t>/manic-</a:t>
            </a:r>
            <a:r>
              <a:rPr lang="en-US" i="1" dirty="0" err="1"/>
              <a:t>monday</a:t>
            </a:r>
            <a:r>
              <a:rPr lang="en-US" i="1" dirty="0"/>
              <a:t>-demo</a:t>
            </a:r>
            <a:r>
              <a:rPr lang="en-US" dirty="0"/>
              <a:t>)</a:t>
            </a:r>
          </a:p>
          <a:p>
            <a:pPr marL="800100" lvl="2" indent="-342900">
              <a:buFont typeface="Arial" panose="020B0604020202020204" pitchFamily="34" charset="0"/>
              <a:buAutoNum type="arabicPeriod"/>
            </a:pPr>
            <a:r>
              <a:rPr lang="en-US" dirty="0"/>
              <a:t>Push to Docker (</a:t>
            </a:r>
            <a:r>
              <a:rPr lang="en-US" i="1" dirty="0"/>
              <a:t>docker push </a:t>
            </a:r>
            <a:r>
              <a:rPr lang="en-US" i="1" dirty="0" err="1"/>
              <a:t>alaydeliwala</a:t>
            </a:r>
            <a:r>
              <a:rPr lang="en-US" i="1" dirty="0"/>
              <a:t>/</a:t>
            </a:r>
            <a:r>
              <a:rPr lang="en-US" i="1" dirty="0" err="1"/>
              <a:t>MMDemo</a:t>
            </a:r>
            <a:r>
              <a:rPr lang="en-US" dirty="0"/>
              <a:t>)</a:t>
            </a:r>
          </a:p>
          <a:p>
            <a:r>
              <a:rPr lang="en-US" dirty="0" err="1"/>
              <a:t>Openshift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1. Create a MySQL pod </a:t>
            </a:r>
          </a:p>
          <a:p>
            <a:pPr lvl="2"/>
            <a:r>
              <a:rPr lang="en-US" sz="1400" dirty="0" err="1"/>
              <a:t>oc</a:t>
            </a:r>
            <a:r>
              <a:rPr lang="en-US" sz="1400" dirty="0"/>
              <a:t> new-app -e MYSQL_DATABASE=</a:t>
            </a:r>
            <a:r>
              <a:rPr lang="en-US" sz="1400" dirty="0" err="1"/>
              <a:t>mysql_example</a:t>
            </a:r>
            <a:r>
              <a:rPr lang="en-US" sz="1400" dirty="0"/>
              <a:t> -e MYSQL_ROOT_PASSWORD=password  --docker-image="mysql:5”</a:t>
            </a:r>
            <a:endParaRPr lang="en-US" sz="1800" dirty="0"/>
          </a:p>
          <a:p>
            <a:pPr marL="228600" lvl="1" indent="0">
              <a:buNone/>
            </a:pPr>
            <a:r>
              <a:rPr lang="en-US" dirty="0"/>
              <a:t>2. Create a new pod using the Docker file</a:t>
            </a:r>
          </a:p>
          <a:p>
            <a:pPr lvl="2"/>
            <a:r>
              <a:rPr lang="en-US" i="1" dirty="0" err="1"/>
              <a:t>oc</a:t>
            </a:r>
            <a:r>
              <a:rPr lang="en-US" i="1" dirty="0"/>
              <a:t> new-app --docker-image=</a:t>
            </a:r>
            <a:r>
              <a:rPr lang="en-US" i="1" dirty="0" err="1"/>
              <a:t>alaydeliwala</a:t>
            </a:r>
            <a:r>
              <a:rPr lang="en-US" i="1" dirty="0"/>
              <a:t>/</a:t>
            </a:r>
            <a:r>
              <a:rPr lang="en-US" i="1" dirty="0" err="1"/>
              <a:t>MMDemo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3. Connect </a:t>
            </a:r>
            <a:r>
              <a:rPr lang="en-US" dirty="0" err="1"/>
              <a:t>MMDemo</a:t>
            </a:r>
            <a:r>
              <a:rPr lang="en-US" dirty="0"/>
              <a:t> pod and </a:t>
            </a:r>
            <a:r>
              <a:rPr lang="en-US" dirty="0" err="1"/>
              <a:t>mySQL</a:t>
            </a:r>
            <a:r>
              <a:rPr lang="en-US" dirty="0"/>
              <a:t> Pod</a:t>
            </a:r>
          </a:p>
          <a:p>
            <a:pPr lvl="2"/>
            <a:endParaRPr lang="en-US" i="1" dirty="0"/>
          </a:p>
          <a:p>
            <a:pPr lvl="2"/>
            <a:endParaRPr lang="en-US" i="1" dirty="0"/>
          </a:p>
          <a:p>
            <a:pPr lvl="2"/>
            <a:endParaRPr lang="en-US" i="1" dirty="0"/>
          </a:p>
          <a:p>
            <a:pPr marL="457200" lvl="2" indent="0">
              <a:buNone/>
            </a:pPr>
            <a:endParaRPr lang="en-US" i="1" dirty="0"/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B952B-3443-374E-B3C7-6539F0AA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119" y="1607979"/>
            <a:ext cx="6055030" cy="6513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EDA99A-2321-0E4D-94DB-BEEB3CF89B37}"/>
              </a:ext>
            </a:extLst>
          </p:cNvPr>
          <p:cNvCxnSpPr>
            <a:cxnSpLocks/>
          </p:cNvCxnSpPr>
          <p:nvPr/>
        </p:nvCxnSpPr>
        <p:spPr>
          <a:xfrm flipV="1">
            <a:off x="8962845" y="2318997"/>
            <a:ext cx="0" cy="4184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53D75B-6F7A-6F4F-B419-DBFE183582C3}"/>
              </a:ext>
            </a:extLst>
          </p:cNvPr>
          <p:cNvCxnSpPr>
            <a:cxnSpLocks/>
          </p:cNvCxnSpPr>
          <p:nvPr/>
        </p:nvCxnSpPr>
        <p:spPr>
          <a:xfrm>
            <a:off x="3025903" y="2737481"/>
            <a:ext cx="593694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22BF8-88C7-804B-8410-6A53B965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878" y="2528239"/>
            <a:ext cx="1701800" cy="127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4C0E2E-494C-E046-A680-F70361D2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45" y="5382748"/>
            <a:ext cx="4692540" cy="12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9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84EA-03F8-D74E-966F-08966740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0681"/>
            <a:ext cx="7729728" cy="647292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C7D6-BF20-0543-A839-B21EFF8FA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53" y="1751925"/>
            <a:ext cx="9505236" cy="4616928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Entire demo is available on my GitHub</a:t>
            </a:r>
          </a:p>
          <a:p>
            <a:pPr lvl="2"/>
            <a:r>
              <a:rPr lang="en-US" dirty="0">
                <a:hlinkClick r:id="rId2"/>
              </a:rPr>
              <a:t>https://github.com/alaydeliwala/manic-monday-demo</a:t>
            </a:r>
            <a:endParaRPr lang="en-US" dirty="0"/>
          </a:p>
          <a:p>
            <a:r>
              <a:rPr lang="en-US" dirty="0"/>
              <a:t>MySQL Workbench</a:t>
            </a:r>
          </a:p>
          <a:p>
            <a:pPr lvl="1"/>
            <a:r>
              <a:rPr lang="en-US" dirty="0"/>
              <a:t>Easy way to visualize the MySQL database</a:t>
            </a:r>
          </a:p>
          <a:p>
            <a:pPr lvl="2"/>
            <a:r>
              <a:rPr lang="en-US" dirty="0">
                <a:hlinkClick r:id="rId3"/>
              </a:rPr>
              <a:t>https://www.mysql.com/products/workbench/</a:t>
            </a:r>
            <a:endParaRPr lang="en-US" dirty="0"/>
          </a:p>
          <a:p>
            <a:r>
              <a:rPr lang="en-US" dirty="0"/>
              <a:t>Links</a:t>
            </a:r>
          </a:p>
          <a:p>
            <a:pPr lvl="1"/>
            <a:r>
              <a:rPr lang="en-US" dirty="0"/>
              <a:t>Getting started with spring-boot</a:t>
            </a:r>
          </a:p>
          <a:p>
            <a:pPr lvl="2"/>
            <a:r>
              <a:rPr lang="en-US" dirty="0">
                <a:hlinkClick r:id="rId4"/>
              </a:rPr>
              <a:t>https://docs.spring.io/spring-boot/docs/current/reference/html/getting-started-first-application.html</a:t>
            </a:r>
            <a:endParaRPr lang="en-US" dirty="0"/>
          </a:p>
          <a:p>
            <a:pPr lvl="1"/>
            <a:r>
              <a:rPr lang="en-US" dirty="0"/>
              <a:t>Using MySQL</a:t>
            </a:r>
          </a:p>
          <a:p>
            <a:pPr lvl="2"/>
            <a:r>
              <a:rPr lang="en-US" dirty="0">
                <a:hlinkClick r:id="rId5"/>
              </a:rPr>
              <a:t>https://spring.io/guides/gs/accessing-data-mysql/</a:t>
            </a: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7F8F6-E6CF-324B-BA2A-E4F065426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739" y="4863707"/>
            <a:ext cx="3048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39A98-AADC-0140-B0E7-E8D8A0B20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120" y="1582502"/>
            <a:ext cx="1747237" cy="1747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B3493-495D-C14B-96EC-03CAB93F8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7864" y="3434202"/>
            <a:ext cx="2303750" cy="1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1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DA17-5363-4449-908B-FADF07AB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About 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3A0A2-C67D-6B46-949C-815FA28A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427" y="2579678"/>
            <a:ext cx="7879145" cy="3101983"/>
          </a:xfrm>
        </p:spPr>
        <p:txBody>
          <a:bodyPr/>
          <a:lstStyle/>
          <a:p>
            <a:r>
              <a:rPr lang="en-US" b="1" dirty="0">
                <a:latin typeface="Avenir Roman" panose="02000503020000020003" pitchFamily="2" charset="0"/>
              </a:rPr>
              <a:t>Spring Boot </a:t>
            </a:r>
            <a:r>
              <a:rPr lang="en-US" dirty="0">
                <a:latin typeface="Avenir Roman" panose="02000503020000020003" pitchFamily="2" charset="0"/>
              </a:rPr>
              <a:t>is a suite of frameworks/technologies that are pre-configured to reduce boiler plate configuration. It is a small part of the Java Spring Framework</a:t>
            </a:r>
          </a:p>
          <a:p>
            <a:r>
              <a:rPr lang="en-US" dirty="0">
                <a:latin typeface="Avenir Roman" panose="02000503020000020003" pitchFamily="2" charset="0"/>
              </a:rPr>
              <a:t>Provides the shortest way to have a RESTful web application up and running with smallest line of code/configuration.</a:t>
            </a:r>
          </a:p>
          <a:p>
            <a:r>
              <a:rPr lang="en-US" dirty="0">
                <a:latin typeface="Avenir Roman" panose="02000503020000020003" pitchFamily="2" charset="0"/>
              </a:rPr>
              <a:t>Highly useful to get started with minimum effort and create stand-alone, production-grade applications.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6B48-4B02-CD46-B267-185B1B7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936" y="4639247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6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E674-1026-3D46-8A3B-A1C3D736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About MySQL and 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13C1-1DE8-0848-9804-BBEC59AA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53" y="2560221"/>
            <a:ext cx="7729728" cy="273548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venir Roman" panose="02000503020000020003" pitchFamily="2" charset="0"/>
              </a:rPr>
              <a:t>MySQL</a:t>
            </a:r>
            <a:r>
              <a:rPr lang="en-US" dirty="0">
                <a:latin typeface="Avenir Roman" panose="02000503020000020003" pitchFamily="2" charset="0"/>
              </a:rPr>
              <a:t> is an Open-source Relational Database Management System</a:t>
            </a:r>
          </a:p>
          <a:p>
            <a:r>
              <a:rPr lang="en-US" dirty="0">
                <a:latin typeface="Avenir Roman" panose="02000503020000020003" pitchFamily="2" charset="0"/>
              </a:rPr>
              <a:t>It will be used to store the information that is being queried by the end user</a:t>
            </a:r>
          </a:p>
          <a:p>
            <a:endParaRPr lang="en-US" dirty="0">
              <a:latin typeface="Avenir Roman" panose="02000503020000020003" pitchFamily="2" charset="0"/>
            </a:endParaRPr>
          </a:p>
          <a:p>
            <a:r>
              <a:rPr lang="en-US" b="1" dirty="0">
                <a:latin typeface="Avenir Roman" panose="02000503020000020003" pitchFamily="2" charset="0"/>
              </a:rPr>
              <a:t>Maven</a:t>
            </a:r>
            <a:r>
              <a:rPr lang="en-US" dirty="0">
                <a:latin typeface="Avenir Roman" panose="02000503020000020003" pitchFamily="2" charset="0"/>
              </a:rPr>
              <a:t> is a build automation tool used primarily for Java projects.</a:t>
            </a:r>
          </a:p>
          <a:p>
            <a:r>
              <a:rPr lang="en-US" dirty="0">
                <a:latin typeface="Avenir Roman" panose="02000503020000020003" pitchFamily="2" charset="0"/>
              </a:rPr>
              <a:t>It addresses two aspects of building software: How software is built, and the dependencies needed.</a:t>
            </a:r>
          </a:p>
          <a:p>
            <a:r>
              <a:rPr lang="en-US" dirty="0">
                <a:latin typeface="Avenir Roman" panose="02000503020000020003" pitchFamily="2" charset="0"/>
              </a:rPr>
              <a:t>Information required by maven is stored in a </a:t>
            </a:r>
            <a:r>
              <a:rPr lang="en-US" b="1" dirty="0" err="1">
                <a:latin typeface="Avenir Roman" panose="02000503020000020003" pitchFamily="2" charset="0"/>
              </a:rPr>
              <a:t>pom.xml</a:t>
            </a:r>
            <a:r>
              <a:rPr lang="en-US" b="1" dirty="0">
                <a:latin typeface="Avenir Roman" panose="02000503020000020003" pitchFamily="2" charset="0"/>
              </a:rPr>
              <a:t> </a:t>
            </a:r>
            <a:r>
              <a:rPr lang="en-US" dirty="0">
                <a:latin typeface="Avenir Roman" panose="02000503020000020003" pitchFamily="2" charset="0"/>
              </a:rPr>
              <a:t>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4EFDE-6E81-824C-8D73-15687596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07" y="5418247"/>
            <a:ext cx="225373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A44C7-8FDB-0B44-BF3B-69C603B37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2"/>
          <a:stretch/>
        </p:blipFill>
        <p:spPr>
          <a:xfrm>
            <a:off x="7859928" y="3277523"/>
            <a:ext cx="4032185" cy="24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F39B-F3FF-AA4B-AC0E-3BB5C84F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Set-up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C61180-5D0B-9D48-B5AE-BD09DAE0C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24" y="2587558"/>
            <a:ext cx="9223351" cy="341066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0FB4D-2D3A-0344-9F95-43156720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459" y="4722827"/>
            <a:ext cx="2151569" cy="102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BE6AF-4788-A24C-BDDD-01044740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4433">
            <a:off x="8167544" y="3009303"/>
            <a:ext cx="2433401" cy="10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324E-3F5C-294F-B993-7712F1D3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849" y="312939"/>
            <a:ext cx="7392762" cy="59436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Breaking Down the POM.XML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FFFA39-DCDF-214D-83F8-16C21611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34" y="1118603"/>
            <a:ext cx="5406304" cy="5475262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B29C3F-85B1-CB4F-BFF9-B0B00BCA94C6}"/>
              </a:ext>
            </a:extLst>
          </p:cNvPr>
          <p:cNvCxnSpPr>
            <a:cxnSpLocks/>
          </p:cNvCxnSpPr>
          <p:nvPr/>
        </p:nvCxnSpPr>
        <p:spPr>
          <a:xfrm flipH="1">
            <a:off x="5048304" y="1906623"/>
            <a:ext cx="3065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CD8439-34FA-9D4E-B593-7E152A682FA3}"/>
              </a:ext>
            </a:extLst>
          </p:cNvPr>
          <p:cNvSpPr txBox="1"/>
          <p:nvPr/>
        </p:nvSpPr>
        <p:spPr>
          <a:xfrm>
            <a:off x="8383041" y="1449426"/>
            <a:ext cx="243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Group name</a:t>
            </a:r>
          </a:p>
          <a:p>
            <a:r>
              <a:rPr lang="en-US" dirty="0">
                <a:latin typeface="Avenir Roman" panose="02000503020000020003" pitchFamily="2" charset="0"/>
              </a:rPr>
              <a:t>Name of the project</a:t>
            </a:r>
          </a:p>
          <a:p>
            <a:r>
              <a:rPr lang="en-US" dirty="0">
                <a:latin typeface="Avenir Roman" panose="02000503020000020003" pitchFamily="2" charset="0"/>
              </a:rPr>
              <a:t>Version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8D3B10-B4AA-DE44-9658-CFE1236E8531}"/>
              </a:ext>
            </a:extLst>
          </p:cNvPr>
          <p:cNvGrpSpPr/>
          <p:nvPr/>
        </p:nvGrpSpPr>
        <p:grpSpPr>
          <a:xfrm>
            <a:off x="5048304" y="2986392"/>
            <a:ext cx="3065554" cy="1634246"/>
            <a:chOff x="3161490" y="2986392"/>
            <a:chExt cx="3394953" cy="16342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1C4E65-692C-1F4D-99A0-1D994F9AF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0BD02E-27B7-6143-ACAC-E3FB124603A2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25AAE0-7E7D-3C40-BE2A-D12AAD93F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3E8B04-6127-7A4B-9FB4-0FD767875DE1}"/>
                </a:ext>
              </a:extLst>
            </p:cNvPr>
            <p:cNvCxnSpPr/>
            <p:nvPr/>
          </p:nvCxnSpPr>
          <p:spPr>
            <a:xfrm>
              <a:off x="3978615" y="3803515"/>
              <a:ext cx="257782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AFF85B-02F8-BF44-BB41-EE461150079B}"/>
              </a:ext>
            </a:extLst>
          </p:cNvPr>
          <p:cNvSpPr txBox="1"/>
          <p:nvPr/>
        </p:nvSpPr>
        <p:spPr>
          <a:xfrm>
            <a:off x="8202520" y="3341850"/>
            <a:ext cx="408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Dependencies required for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MySQL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Spring Boot dependencies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FD232F-38A1-7C4B-9DEC-432A08E6E666}"/>
              </a:ext>
            </a:extLst>
          </p:cNvPr>
          <p:cNvGrpSpPr/>
          <p:nvPr/>
        </p:nvGrpSpPr>
        <p:grpSpPr>
          <a:xfrm>
            <a:off x="5145575" y="5431279"/>
            <a:ext cx="2968283" cy="817123"/>
            <a:chOff x="3161490" y="2986392"/>
            <a:chExt cx="3394953" cy="163424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3768C6-0714-9540-9BC0-D36482C05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DC588B-157E-1E49-A68D-26283ED9A5C1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B1BE6DD-F1C0-9143-8AA4-6939C1623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953E4D-A928-B943-BC8C-63828A0E6B70}"/>
                </a:ext>
              </a:extLst>
            </p:cNvPr>
            <p:cNvCxnSpPr/>
            <p:nvPr/>
          </p:nvCxnSpPr>
          <p:spPr>
            <a:xfrm>
              <a:off x="3978615" y="3803515"/>
              <a:ext cx="257782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8E0E94-144C-F946-B870-3CFE2B71287E}"/>
              </a:ext>
            </a:extLst>
          </p:cNvPr>
          <p:cNvSpPr txBox="1"/>
          <p:nvPr/>
        </p:nvSpPr>
        <p:spPr>
          <a:xfrm>
            <a:off x="8878037" y="1049154"/>
            <a:ext cx="29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 (Project Object Model)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F155C4-3059-4D4E-8EF2-7A1135D07BE6}"/>
              </a:ext>
            </a:extLst>
          </p:cNvPr>
          <p:cNvSpPr txBox="1"/>
          <p:nvPr/>
        </p:nvSpPr>
        <p:spPr>
          <a:xfrm>
            <a:off x="8239096" y="566149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Settings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9080843-404D-2C49-8933-A6773836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7" y="1118603"/>
            <a:ext cx="1702005" cy="26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4D86-942A-C04B-B917-F1C66AC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883" y="366241"/>
            <a:ext cx="8185610" cy="601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Create the </a:t>
            </a:r>
            <a:r>
              <a:rPr lang="en-US" dirty="0" err="1">
                <a:latin typeface="Avenir Roman" panose="02000503020000020003" pitchFamily="2" charset="0"/>
              </a:rPr>
              <a:t>application.properties</a:t>
            </a:r>
            <a:r>
              <a:rPr lang="en-US" dirty="0">
                <a:latin typeface="Avenir Roman" panose="02000503020000020003" pitchFamily="2" charset="0"/>
              </a:rPr>
              <a:t> file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41F57B-D185-8D42-A38E-1B72E86E6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42" y="1147457"/>
            <a:ext cx="2124684" cy="269434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909EA-7DC4-9845-A128-6FEAD92C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109" y="4723793"/>
            <a:ext cx="7130319" cy="1079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8EC044-140A-D74C-B388-FDEB3B52C96A}"/>
              </a:ext>
            </a:extLst>
          </p:cNvPr>
          <p:cNvSpPr txBox="1"/>
          <p:nvPr/>
        </p:nvSpPr>
        <p:spPr>
          <a:xfrm>
            <a:off x="2937089" y="1828580"/>
            <a:ext cx="7075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To connect to the MySQL local database you need to create an application.properties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Roman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In this file you will specify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Name of the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Username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Port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E4483D-9ED0-DC4D-A9EE-BC9F4F215A00}"/>
              </a:ext>
            </a:extLst>
          </p:cNvPr>
          <p:cNvGrpSpPr/>
          <p:nvPr/>
        </p:nvGrpSpPr>
        <p:grpSpPr>
          <a:xfrm rot="16200000">
            <a:off x="8256660" y="3348994"/>
            <a:ext cx="1847414" cy="1431975"/>
            <a:chOff x="3161490" y="2986392"/>
            <a:chExt cx="3394953" cy="163424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F6885C-4C31-4B49-AADD-98ABB83B2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34F4D6-0B05-C443-A6A8-34E4146FC668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9A8F84B-9000-7B4D-AA73-8B9495A60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EE8948-BE3A-7440-B8CA-A3510940B638}"/>
                </a:ext>
              </a:extLst>
            </p:cNvPr>
            <p:cNvCxnSpPr/>
            <p:nvPr/>
          </p:nvCxnSpPr>
          <p:spPr>
            <a:xfrm>
              <a:off x="3978615" y="3803515"/>
              <a:ext cx="2577828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54537B-AA45-A144-99C9-9C664B1A1524}"/>
              </a:ext>
            </a:extLst>
          </p:cNvPr>
          <p:cNvCxnSpPr>
            <a:cxnSpLocks/>
          </p:cNvCxnSpPr>
          <p:nvPr/>
        </p:nvCxnSpPr>
        <p:spPr>
          <a:xfrm flipH="1">
            <a:off x="6204030" y="3141275"/>
            <a:ext cx="298321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04EC19-1A77-A247-AEB8-D79209AD0745}"/>
              </a:ext>
            </a:extLst>
          </p:cNvPr>
          <p:cNvCxnSpPr>
            <a:cxnSpLocks/>
          </p:cNvCxnSpPr>
          <p:nvPr/>
        </p:nvCxnSpPr>
        <p:spPr>
          <a:xfrm flipH="1">
            <a:off x="2743200" y="3373395"/>
            <a:ext cx="6366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2644B87-ACB0-F340-8AFA-8E477E387CBC}"/>
              </a:ext>
            </a:extLst>
          </p:cNvPr>
          <p:cNvCxnSpPr>
            <a:cxnSpLocks/>
          </p:cNvCxnSpPr>
          <p:nvPr/>
        </p:nvCxnSpPr>
        <p:spPr>
          <a:xfrm>
            <a:off x="2743200" y="3373395"/>
            <a:ext cx="0" cy="205122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8517CA-F779-D94D-B122-6D8B513F4A8D}"/>
              </a:ext>
            </a:extLst>
          </p:cNvPr>
          <p:cNvCxnSpPr/>
          <p:nvPr/>
        </p:nvCxnSpPr>
        <p:spPr>
          <a:xfrm>
            <a:off x="2743200" y="5424616"/>
            <a:ext cx="150909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A666C6-C327-EF41-BA84-45911CA8971A}"/>
              </a:ext>
            </a:extLst>
          </p:cNvPr>
          <p:cNvCxnSpPr/>
          <p:nvPr/>
        </p:nvCxnSpPr>
        <p:spPr>
          <a:xfrm>
            <a:off x="4917989" y="3682314"/>
            <a:ext cx="61042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BE173B-E4C7-CB42-A343-D16296EFB04E}"/>
              </a:ext>
            </a:extLst>
          </p:cNvPr>
          <p:cNvCxnSpPr>
            <a:cxnSpLocks/>
          </p:cNvCxnSpPr>
          <p:nvPr/>
        </p:nvCxnSpPr>
        <p:spPr>
          <a:xfrm>
            <a:off x="11009870" y="3682314"/>
            <a:ext cx="0" cy="19753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B4EEA5-9CFC-3444-A940-F03E1EE31AEB}"/>
              </a:ext>
            </a:extLst>
          </p:cNvPr>
          <p:cNvCxnSpPr>
            <a:cxnSpLocks/>
          </p:cNvCxnSpPr>
          <p:nvPr/>
        </p:nvCxnSpPr>
        <p:spPr>
          <a:xfrm flipH="1">
            <a:off x="6933234" y="5657707"/>
            <a:ext cx="407898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7F319D5-9BEE-AA4E-9FBE-1B21115C2F1C}"/>
              </a:ext>
            </a:extLst>
          </p:cNvPr>
          <p:cNvCxnSpPr>
            <a:cxnSpLocks/>
          </p:cNvCxnSpPr>
          <p:nvPr/>
        </p:nvCxnSpPr>
        <p:spPr>
          <a:xfrm>
            <a:off x="4303907" y="3940418"/>
            <a:ext cx="38315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29A2F9-550A-C94C-A7BA-A29FA83D700B}"/>
              </a:ext>
            </a:extLst>
          </p:cNvPr>
          <p:cNvCxnSpPr>
            <a:cxnSpLocks/>
          </p:cNvCxnSpPr>
          <p:nvPr/>
        </p:nvCxnSpPr>
        <p:spPr>
          <a:xfrm>
            <a:off x="8135470" y="3928843"/>
            <a:ext cx="0" cy="1006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6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8247-4E63-6246-8CFE-9F2EC34B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725212"/>
          </a:xfrm>
        </p:spPr>
        <p:txBody>
          <a:bodyPr>
            <a:normAutofit fontScale="90000"/>
          </a:bodyPr>
          <a:lstStyle/>
          <a:p>
            <a:r>
              <a:rPr lang="en-US" dirty="0"/>
              <a:t>Trade in Schemas For Hibernate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BC60-16A5-BA44-AA05-D05F7C681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28755"/>
            <a:ext cx="7729728" cy="3101983"/>
          </a:xfrm>
        </p:spPr>
        <p:txBody>
          <a:bodyPr/>
          <a:lstStyle/>
          <a:p>
            <a:r>
              <a:rPr lang="en-US" b="1" dirty="0"/>
              <a:t>MySQL</a:t>
            </a:r>
            <a:r>
              <a:rPr lang="en-US" dirty="0"/>
              <a:t> uses a </a:t>
            </a:r>
            <a:r>
              <a:rPr lang="en-US" dirty="0" err="1"/>
              <a:t>schema.sql</a:t>
            </a:r>
            <a:r>
              <a:rPr lang="en-US" dirty="0"/>
              <a:t> file to determine the structure of the tables and relationships in the database.</a:t>
            </a:r>
          </a:p>
          <a:p>
            <a:r>
              <a:rPr lang="en-US" dirty="0"/>
              <a:t>By using </a:t>
            </a:r>
            <a:r>
              <a:rPr lang="en-US" b="1" dirty="0"/>
              <a:t>Hibernate</a:t>
            </a:r>
            <a:r>
              <a:rPr lang="en-US" dirty="0"/>
              <a:t> and Spring Boot we can eliminate the need for the </a:t>
            </a:r>
            <a:r>
              <a:rPr lang="en-US" dirty="0" err="1"/>
              <a:t>schema.sql</a:t>
            </a:r>
            <a:r>
              <a:rPr lang="en-US" dirty="0"/>
              <a:t> and replace it with </a:t>
            </a:r>
            <a:r>
              <a:rPr lang="en-US" b="1" dirty="0"/>
              <a:t>annotations.</a:t>
            </a:r>
          </a:p>
          <a:p>
            <a:r>
              <a:rPr lang="en-US" dirty="0"/>
              <a:t>Hibernate ORM is an </a:t>
            </a:r>
            <a:r>
              <a:rPr lang="en-US" b="1" dirty="0"/>
              <a:t>object-relational mapping tool</a:t>
            </a:r>
            <a:r>
              <a:rPr lang="en-US" dirty="0"/>
              <a:t> for Java. It provides a framework for mapping an object-oriented domain model to a relational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A8AED-8467-AE44-86BE-BBD67BB4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6" y="4845467"/>
            <a:ext cx="5715219" cy="1527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04652-915D-1B47-97ED-FE9EA91D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88" y="4344747"/>
            <a:ext cx="2273475" cy="2047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AC79C-96A1-0B46-B147-CF40F4D8C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155" y="4079866"/>
            <a:ext cx="2611739" cy="25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CBA2-94F4-8A46-8A8F-898D1753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129" y="205935"/>
            <a:ext cx="6095741" cy="601461"/>
          </a:xfrm>
        </p:spPr>
        <p:txBody>
          <a:bodyPr>
            <a:normAutofit fontScale="90000"/>
          </a:bodyPr>
          <a:lstStyle/>
          <a:p>
            <a:r>
              <a:rPr lang="en-US" dirty="0"/>
              <a:t>Hibernate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1291F-E6AB-7445-A903-67EED92C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1" y="1562235"/>
            <a:ext cx="4635500" cy="435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9ABF4-48A1-F244-9971-E6C28098B55C}"/>
              </a:ext>
            </a:extLst>
          </p:cNvPr>
          <p:cNvGrpSpPr/>
          <p:nvPr/>
        </p:nvGrpSpPr>
        <p:grpSpPr>
          <a:xfrm rot="10800000">
            <a:off x="4695566" y="1160968"/>
            <a:ext cx="1286939" cy="1782347"/>
            <a:chOff x="3161490" y="2986392"/>
            <a:chExt cx="3394956" cy="163424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551CACE-CD73-6841-AEDA-35AC14E7C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454040-E5D1-D74A-886A-FC45CBA4EB4B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2767FC-13F6-6844-9055-D0BE74B83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9339D1-E182-464A-BFD2-42AE08169533}"/>
                </a:ext>
              </a:extLst>
            </p:cNvPr>
            <p:cNvCxnSpPr/>
            <p:nvPr/>
          </p:nvCxnSpPr>
          <p:spPr>
            <a:xfrm>
              <a:off x="3978616" y="3156220"/>
              <a:ext cx="257783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DEA3022-68EC-6B4D-916D-D6C39459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78" y="1160968"/>
            <a:ext cx="5116384" cy="1782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1649ED-5B6C-A848-A39E-B7998698B9CC}"/>
              </a:ext>
            </a:extLst>
          </p:cNvPr>
          <p:cNvSpPr txBox="1"/>
          <p:nvPr/>
        </p:nvSpPr>
        <p:spPr>
          <a:xfrm>
            <a:off x="6182442" y="2973721"/>
            <a:ext cx="552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Hibernate, using annotations, will make a table </a:t>
            </a:r>
          </a:p>
          <a:p>
            <a:pPr algn="ctr"/>
            <a:r>
              <a:rPr lang="en-US" dirty="0"/>
              <a:t>and make the global variables columns in the table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DD112C3-5CFD-D04D-A00F-6848880E5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15081"/>
              </p:ext>
            </p:extLst>
          </p:nvPr>
        </p:nvGraphicFramePr>
        <p:xfrm>
          <a:off x="7203714" y="4429811"/>
          <a:ext cx="3472524" cy="1661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2524">
                  <a:extLst>
                    <a:ext uri="{9D8B030D-6E8A-4147-A177-3AD203B41FA5}">
                      <a16:colId xmlns:a16="http://schemas.microsoft.com/office/drawing/2014/main" val="3297513449"/>
                    </a:ext>
                  </a:extLst>
                </a:gridCol>
              </a:tblGrid>
              <a:tr h="553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84645"/>
                  </a:ext>
                </a:extLst>
              </a:tr>
              <a:tr h="5538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book_id</a:t>
                      </a:r>
                      <a:r>
                        <a:rPr lang="en-US" dirty="0"/>
                        <a:t> INT(11)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23690"/>
                  </a:ext>
                </a:extLst>
              </a:tr>
              <a:tr h="553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 VARCHAR(225)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505853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1DA8E8F-19A4-B240-A8FA-1A8A9A474BF2}"/>
              </a:ext>
            </a:extLst>
          </p:cNvPr>
          <p:cNvGrpSpPr/>
          <p:nvPr/>
        </p:nvGrpSpPr>
        <p:grpSpPr>
          <a:xfrm rot="10800000">
            <a:off x="4046877" y="4429811"/>
            <a:ext cx="2922333" cy="1661516"/>
            <a:chOff x="3161490" y="2986392"/>
            <a:chExt cx="3394956" cy="163424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297854-D5AF-724A-8B24-2D81C85510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4AEAAE-58BE-304C-ABBB-754B1824D47A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1FACBE-B0BD-B649-8B22-F59737951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201559-2616-FD46-BAAC-B1DA4EEF6CD4}"/>
                </a:ext>
              </a:extLst>
            </p:cNvPr>
            <p:cNvCxnSpPr/>
            <p:nvPr/>
          </p:nvCxnSpPr>
          <p:spPr>
            <a:xfrm>
              <a:off x="3978616" y="3804832"/>
              <a:ext cx="257783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5086E78-6B70-E840-8622-2D6B6FB86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677" y="4612347"/>
            <a:ext cx="922977" cy="13489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95C0E1-78FF-394E-BB86-6665A7FA3EB4}"/>
              </a:ext>
            </a:extLst>
          </p:cNvPr>
          <p:cNvSpPr txBox="1"/>
          <p:nvPr/>
        </p:nvSpPr>
        <p:spPr>
          <a:xfrm>
            <a:off x="7043351" y="6289590"/>
            <a:ext cx="398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the table will look in MySQL</a:t>
            </a:r>
          </a:p>
        </p:txBody>
      </p:sp>
    </p:spTree>
    <p:extLst>
      <p:ext uri="{BB962C8B-B14F-4D97-AF65-F5344CB8AC3E}">
        <p14:creationId xmlns:p14="http://schemas.microsoft.com/office/powerpoint/2010/main" val="3696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4D86-942A-C04B-B917-F1C66AC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560" y="363231"/>
            <a:ext cx="7729728" cy="6014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Creating a Book </a:t>
            </a:r>
            <a:r>
              <a:rPr lang="en-US" dirty="0" err="1">
                <a:latin typeface="Avenir Roman" panose="02000503020000020003" pitchFamily="2" charset="0"/>
              </a:rPr>
              <a:t>POjo</a:t>
            </a:r>
            <a:endParaRPr lang="en-US" dirty="0">
              <a:latin typeface="Avenir Roman" panose="02000503020000020003" pitchFamily="2" charset="0"/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33A6B85A-ADDC-2B45-A26E-5A2B6C08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1147457"/>
            <a:ext cx="2033266" cy="287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F5558-8F32-5047-8A5D-6B4E32A9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9" y="1064871"/>
            <a:ext cx="4154084" cy="54632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41A3DCF-9AA8-804D-B199-5A1FC4528990}"/>
              </a:ext>
            </a:extLst>
          </p:cNvPr>
          <p:cNvGrpSpPr/>
          <p:nvPr/>
        </p:nvGrpSpPr>
        <p:grpSpPr>
          <a:xfrm>
            <a:off x="6597573" y="2208945"/>
            <a:ext cx="1972421" cy="1471806"/>
            <a:chOff x="3161490" y="2986392"/>
            <a:chExt cx="3394956" cy="163424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96C6EC0-302B-2042-BFB2-05E1896B9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7B001E-189A-4845-BBC0-B80373F4FE90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FF634F-A7BF-AD4D-9B12-2E634FE41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64F2C7-2EF5-1E4D-BE3B-3C6F50246C9A}"/>
                </a:ext>
              </a:extLst>
            </p:cNvPr>
            <p:cNvCxnSpPr/>
            <p:nvPr/>
          </p:nvCxnSpPr>
          <p:spPr>
            <a:xfrm>
              <a:off x="3978617" y="3503229"/>
              <a:ext cx="2577829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CB1C69-DCA5-E040-BF07-12BC917181EC}"/>
              </a:ext>
            </a:extLst>
          </p:cNvPr>
          <p:cNvGrpSpPr/>
          <p:nvPr/>
        </p:nvGrpSpPr>
        <p:grpSpPr>
          <a:xfrm>
            <a:off x="6680525" y="4026013"/>
            <a:ext cx="1972421" cy="2397935"/>
            <a:chOff x="3161490" y="2986392"/>
            <a:chExt cx="3394956" cy="163424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B57CFA-6844-DB4C-8467-AA37CC2B5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2986392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E03CEFD-3E6D-154C-8A59-45208059012D}"/>
                </a:ext>
              </a:extLst>
            </p:cNvPr>
            <p:cNvCxnSpPr/>
            <p:nvPr/>
          </p:nvCxnSpPr>
          <p:spPr>
            <a:xfrm>
              <a:off x="3978615" y="2986392"/>
              <a:ext cx="0" cy="163424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1F833A-0F2D-BA45-8E64-97D09E590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490" y="4617397"/>
              <a:ext cx="81712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3DCCE2-38E1-6F4B-873B-908326D5563C}"/>
                </a:ext>
              </a:extLst>
            </p:cNvPr>
            <p:cNvCxnSpPr/>
            <p:nvPr/>
          </p:nvCxnSpPr>
          <p:spPr>
            <a:xfrm>
              <a:off x="3978617" y="3542750"/>
              <a:ext cx="2577829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5CA9C-0EC7-BD47-AD6E-B5E5D0DEA85B}"/>
              </a:ext>
            </a:extLst>
          </p:cNvPr>
          <p:cNvSpPr txBox="1"/>
          <p:nvPr/>
        </p:nvSpPr>
        <p:spPr>
          <a:xfrm>
            <a:off x="8634714" y="2208945"/>
            <a:ext cx="261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These fields will be turned into columns in the book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626F54-EE77-2C41-96C3-47ECB5489AD3}"/>
              </a:ext>
            </a:extLst>
          </p:cNvPr>
          <p:cNvSpPr txBox="1"/>
          <p:nvPr/>
        </p:nvSpPr>
        <p:spPr>
          <a:xfrm>
            <a:off x="8634714" y="4416478"/>
            <a:ext cx="281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These are getters and setters to access object data in controller classes</a:t>
            </a:r>
          </a:p>
        </p:txBody>
      </p:sp>
    </p:spTree>
    <p:extLst>
      <p:ext uri="{BB962C8B-B14F-4D97-AF65-F5344CB8AC3E}">
        <p14:creationId xmlns:p14="http://schemas.microsoft.com/office/powerpoint/2010/main" val="199533375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10246</TotalTime>
  <Words>791</Words>
  <Application>Microsoft Macintosh PowerPoint</Application>
  <PresentationFormat>Widescreen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 Medium</vt:lpstr>
      <vt:lpstr>Avenir Roman</vt:lpstr>
      <vt:lpstr>Ayuthaya</vt:lpstr>
      <vt:lpstr>Baghdad</vt:lpstr>
      <vt:lpstr>Courier New</vt:lpstr>
      <vt:lpstr>Gill Sans MT</vt:lpstr>
      <vt:lpstr>Parcel</vt:lpstr>
      <vt:lpstr>JAVA Spring Boot &amp; MySQL using Hibernate</vt:lpstr>
      <vt:lpstr>About Spring Boot</vt:lpstr>
      <vt:lpstr>About MySQL and MAVEN</vt:lpstr>
      <vt:lpstr>Set-up</vt:lpstr>
      <vt:lpstr>Breaking Down the POM.XML</vt:lpstr>
      <vt:lpstr>Create the application.properties file</vt:lpstr>
      <vt:lpstr>Trade in Schemas For Hibernate</vt:lpstr>
      <vt:lpstr>Hibernate</vt:lpstr>
      <vt:lpstr>Creating a Book POjo</vt:lpstr>
      <vt:lpstr>Creating a Book CRUDREPOSITORY</vt:lpstr>
      <vt:lpstr>Main Controller and Routing</vt:lpstr>
      <vt:lpstr>Making the Application Executable</vt:lpstr>
      <vt:lpstr>Relationships</vt:lpstr>
      <vt:lpstr>Demo Example</vt:lpstr>
      <vt:lpstr>Why USE Spring BooT?</vt:lpstr>
      <vt:lpstr>Utilizing Docker &amp; OpenShift</vt:lpstr>
      <vt:lpstr>Resources &amp; Links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Spring Boot &amp; MySQL</dc:title>
  <dc:creator>Microsoft Office User</dc:creator>
  <cp:lastModifiedBy>Microsoft Office User</cp:lastModifiedBy>
  <cp:revision>58</cp:revision>
  <dcterms:created xsi:type="dcterms:W3CDTF">2018-07-12T12:43:31Z</dcterms:created>
  <dcterms:modified xsi:type="dcterms:W3CDTF">2018-07-30T15:13:34Z</dcterms:modified>
</cp:coreProperties>
</file>